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464"/>
    <a:srgbClr val="03045E"/>
    <a:srgbClr val="100F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06/12/2022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06/12/2022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06/12/2022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06/12/2022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06/12/2022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06/12/2022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06/12/2022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06/12/2022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06/12/2022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06/12/2022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0A856-FD8B-4527-9FAF-6F3151B30F64}" type="datetimeFigureOut">
              <a:rPr lang="en-ID" smtClean="0"/>
              <a:t>06/12/2022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A856-FD8B-4527-9FAF-6F3151B30F64}" type="datetimeFigureOut">
              <a:rPr lang="en-ID" smtClean="0"/>
              <a:t>06/12/2022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6C733-3CE8-4FDB-8A9F-B401D7877400}" type="slidenum">
              <a:rPr lang="en-ID" smtClean="0"/>
              <a:t>‹#›</a:t>
            </a:fld>
            <a:endParaRPr lang="en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700">
              <a:srgbClr val="1B1464"/>
            </a:gs>
            <a:gs pos="0">
              <a:srgbClr val="03045E"/>
            </a:gs>
            <a:gs pos="100000">
              <a:srgbClr val="100F3D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135" y="2309395"/>
            <a:ext cx="3687865" cy="368786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6067" y="1646348"/>
            <a:ext cx="9968247" cy="479308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ID" sz="1800" b="1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1. Noun + noun</a:t>
            </a:r>
          </a:p>
          <a:p>
            <a:pPr algn="l">
              <a:lnSpc>
                <a:spcPct val="150000"/>
              </a:lnSpc>
            </a:pPr>
            <a:r>
              <a:rPr lang="en-ID" sz="1800" dirty="0" err="1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e.g</a:t>
            </a:r>
            <a:r>
              <a:rPr lang="en-ID" sz="18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: School bag, pizza box, and air conditioner.</a:t>
            </a:r>
          </a:p>
          <a:p>
            <a:pPr algn="l">
              <a:lnSpc>
                <a:spcPct val="150000"/>
              </a:lnSpc>
            </a:pPr>
            <a:endParaRPr lang="en-ID" sz="1800" dirty="0">
              <a:solidFill>
                <a:schemeClr val="bg1"/>
              </a:solidFill>
              <a:latin typeface="Montserrat" panose="00000500000000000000" pitchFamily="2" charset="0"/>
              <a:cs typeface="Poppins" panose="00000500000000000000" pitchFamily="2" charset="0"/>
            </a:endParaRPr>
          </a:p>
          <a:p>
            <a:pPr algn="l">
              <a:lnSpc>
                <a:spcPct val="150000"/>
              </a:lnSpc>
            </a:pPr>
            <a:r>
              <a:rPr lang="en-ID" sz="1800" b="1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2. Adjective + noun</a:t>
            </a:r>
          </a:p>
          <a:p>
            <a:pPr algn="l">
              <a:lnSpc>
                <a:spcPct val="150000"/>
              </a:lnSpc>
            </a:pPr>
            <a:r>
              <a:rPr lang="en-ID" sz="1800" dirty="0" err="1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e.g</a:t>
            </a:r>
            <a:r>
              <a:rPr lang="en-ID" sz="18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: The beautiful girl, an expensive car and a new house</a:t>
            </a:r>
          </a:p>
          <a:p>
            <a:pPr algn="l">
              <a:lnSpc>
                <a:spcPct val="150000"/>
              </a:lnSpc>
            </a:pPr>
            <a:endParaRPr lang="en-ID" sz="1800" dirty="0">
              <a:solidFill>
                <a:schemeClr val="bg1"/>
              </a:solidFill>
              <a:latin typeface="Montserrat" panose="00000500000000000000" pitchFamily="2" charset="0"/>
              <a:cs typeface="Poppins" panose="00000500000000000000" pitchFamily="2" charset="0"/>
            </a:endParaRPr>
          </a:p>
          <a:p>
            <a:pPr algn="l">
              <a:lnSpc>
                <a:spcPct val="150000"/>
              </a:lnSpc>
            </a:pPr>
            <a:r>
              <a:rPr lang="en-ID" sz="1800" b="1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3. Noun + of + noun</a:t>
            </a:r>
          </a:p>
          <a:p>
            <a:pPr algn="l">
              <a:lnSpc>
                <a:spcPct val="150000"/>
              </a:lnSpc>
            </a:pPr>
            <a:r>
              <a:rPr lang="en-ID" sz="1800" dirty="0" err="1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e.g</a:t>
            </a:r>
            <a:r>
              <a:rPr lang="en-ID" sz="18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: Declaration of independence, city of angels, age of empire, and book of secrets.</a:t>
            </a:r>
          </a:p>
        </p:txBody>
      </p:sp>
      <p:sp>
        <p:nvSpPr>
          <p:cNvPr id="4" name="Subtitle 2"/>
          <p:cNvSpPr txBox="1"/>
          <p:nvPr/>
        </p:nvSpPr>
        <p:spPr>
          <a:xfrm>
            <a:off x="1524000" y="860740"/>
            <a:ext cx="9144000" cy="4786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3000" b="1" i="0" dirty="0">
                <a:solidFill>
                  <a:schemeClr val="bg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Noun Phrase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700">
              <a:srgbClr val="1B1464"/>
            </a:gs>
            <a:gs pos="0">
              <a:srgbClr val="03045E"/>
            </a:gs>
            <a:gs pos="100000">
              <a:srgbClr val="100F3D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135" y="2309395"/>
            <a:ext cx="3687865" cy="368786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6067" y="1646348"/>
            <a:ext cx="9968247" cy="4793088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ID" sz="1800" b="1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4. Determiner + adverb + adjective + noun</a:t>
            </a:r>
          </a:p>
          <a:p>
            <a:pPr algn="l">
              <a:lnSpc>
                <a:spcPct val="150000"/>
              </a:lnSpc>
            </a:pPr>
            <a:r>
              <a:rPr lang="en-ID" sz="1800" dirty="0" err="1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e.g</a:t>
            </a:r>
            <a:r>
              <a:rPr lang="en-ID" sz="18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: Extremely dangerous sport, a totally gorgeous boy, and a really nice car.</a:t>
            </a:r>
          </a:p>
          <a:p>
            <a:pPr algn="l">
              <a:lnSpc>
                <a:spcPct val="150000"/>
              </a:lnSpc>
            </a:pPr>
            <a:endParaRPr lang="en-ID" sz="1800" dirty="0">
              <a:solidFill>
                <a:schemeClr val="bg1"/>
              </a:solidFill>
              <a:latin typeface="Montserrat" panose="00000500000000000000" pitchFamily="2" charset="0"/>
              <a:cs typeface="Poppins" panose="00000500000000000000" pitchFamily="2" charset="0"/>
            </a:endParaRPr>
          </a:p>
          <a:p>
            <a:pPr algn="l">
              <a:lnSpc>
                <a:spcPct val="150000"/>
              </a:lnSpc>
            </a:pPr>
            <a:r>
              <a:rPr lang="en-ID" sz="1800" b="1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5. V-</a:t>
            </a:r>
            <a:r>
              <a:rPr lang="en-ID" sz="1800" b="1" dirty="0" err="1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ing</a:t>
            </a:r>
            <a:r>
              <a:rPr lang="en-ID" sz="1800" b="1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 + noun (as Gerund)</a:t>
            </a:r>
          </a:p>
          <a:p>
            <a:pPr algn="l">
              <a:lnSpc>
                <a:spcPct val="150000"/>
              </a:lnSpc>
            </a:pPr>
            <a:r>
              <a:rPr lang="en-ID" sz="1800" dirty="0" err="1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e.g</a:t>
            </a:r>
            <a:r>
              <a:rPr lang="en-ID" sz="18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: Swimming pool, walking stick, and smoking room.</a:t>
            </a:r>
          </a:p>
          <a:p>
            <a:pPr algn="l">
              <a:lnSpc>
                <a:spcPct val="150000"/>
              </a:lnSpc>
            </a:pPr>
            <a:endParaRPr lang="en-ID" sz="1800" dirty="0">
              <a:solidFill>
                <a:schemeClr val="bg1"/>
              </a:solidFill>
              <a:latin typeface="Montserrat" panose="00000500000000000000" pitchFamily="2" charset="0"/>
              <a:cs typeface="Poppins" panose="00000500000000000000" pitchFamily="2" charset="0"/>
            </a:endParaRPr>
          </a:p>
          <a:p>
            <a:pPr algn="l">
              <a:lnSpc>
                <a:spcPct val="150000"/>
              </a:lnSpc>
            </a:pPr>
            <a:r>
              <a:rPr lang="en-ID" sz="1800" b="1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6. V3 + Noun (as Participle)</a:t>
            </a:r>
          </a:p>
          <a:p>
            <a:pPr algn="l">
              <a:lnSpc>
                <a:spcPct val="150000"/>
              </a:lnSpc>
            </a:pPr>
            <a:r>
              <a:rPr lang="en-ID" sz="1800" dirty="0" err="1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e.g</a:t>
            </a:r>
            <a:r>
              <a:rPr lang="en-ID" sz="18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: hidden treasure, forbidden city, cooked meals</a:t>
            </a:r>
            <a:r>
              <a:rPr lang="en-ID" sz="180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, and frozen </a:t>
            </a:r>
            <a:r>
              <a:rPr lang="en-ID" sz="1800" dirty="0">
                <a:solidFill>
                  <a:schemeClr val="bg1"/>
                </a:solidFill>
                <a:latin typeface="Montserrat" panose="00000500000000000000" pitchFamily="2" charset="0"/>
                <a:cs typeface="Poppins" panose="00000500000000000000" pitchFamily="2" charset="0"/>
              </a:rPr>
              <a:t>dairy.</a:t>
            </a:r>
          </a:p>
          <a:p>
            <a:pPr algn="l">
              <a:lnSpc>
                <a:spcPct val="150000"/>
              </a:lnSpc>
            </a:pPr>
            <a:endParaRPr lang="en-ID" sz="1800" dirty="0">
              <a:solidFill>
                <a:schemeClr val="bg1"/>
              </a:solidFill>
              <a:latin typeface="Montserrat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Subtitle 2"/>
          <p:cNvSpPr txBox="1"/>
          <p:nvPr/>
        </p:nvSpPr>
        <p:spPr>
          <a:xfrm>
            <a:off x="1524000" y="860740"/>
            <a:ext cx="9144000" cy="4786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3000" b="1" i="0" dirty="0">
                <a:solidFill>
                  <a:schemeClr val="bg1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Noun Phrase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148</Words>
  <Application>Microsoft Office PowerPoint</Application>
  <PresentationFormat>Widescreen</PresentationFormat>
  <Paragraphs>18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Poppins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ichsan</dc:creator>
  <cp:lastModifiedBy>muhammad ichsan</cp:lastModifiedBy>
  <cp:revision>19</cp:revision>
  <dcterms:created xsi:type="dcterms:W3CDTF">2022-06-23T08:09:00Z</dcterms:created>
  <dcterms:modified xsi:type="dcterms:W3CDTF">2022-12-06T04:14:23Z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A4C791965F78477A986A608C2D25278D</vt:lpwstr>
  </property>
  <property fmtid="{D5CDD505-2E9C-101B-9397-08002B2CF9AE}" pid="3" name="KSOProductBuildVer">
    <vt:lpwstr>1033-11.2.0.11380</vt:lpwstr>
  </property>
</Properties>
</file>